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3"/>
  </p:notesMasterIdLst>
  <p:sldIdLst>
    <p:sldId id="256" r:id="rId2"/>
    <p:sldId id="259" r:id="rId3"/>
    <p:sldId id="268" r:id="rId4"/>
    <p:sldId id="271" r:id="rId5"/>
    <p:sldId id="272" r:id="rId6"/>
    <p:sldId id="273" r:id="rId7"/>
    <p:sldId id="274" r:id="rId8"/>
    <p:sldId id="275" r:id="rId9"/>
    <p:sldId id="279" r:id="rId10"/>
    <p:sldId id="260" r:id="rId11"/>
    <p:sldId id="276" r:id="rId12"/>
    <p:sldId id="277" r:id="rId13"/>
    <p:sldId id="278" r:id="rId14"/>
    <p:sldId id="261" r:id="rId15"/>
    <p:sldId id="265" r:id="rId16"/>
    <p:sldId id="264" r:id="rId17"/>
    <p:sldId id="266" r:id="rId18"/>
    <p:sldId id="269" r:id="rId19"/>
    <p:sldId id="262" r:id="rId20"/>
    <p:sldId id="28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2F"/>
    <a:srgbClr val="6FB72F"/>
    <a:srgbClr val="00FA00"/>
    <a:srgbClr val="990100"/>
    <a:srgbClr val="FFBD00"/>
    <a:srgbClr val="F7F700"/>
    <a:srgbClr val="88FF84"/>
    <a:srgbClr val="0BF8EB"/>
    <a:srgbClr val="0200A6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5"/>
    <p:restoredTop sz="87528"/>
  </p:normalViewPr>
  <p:slideViewPr>
    <p:cSldViewPr snapToGrid="0" snapToObjects="1">
      <p:cViewPr varScale="1">
        <p:scale>
          <a:sx n="134" d="100"/>
          <a:sy n="134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715AE-2BC9-484C-964D-B4F67C58576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6878-3C53-9E40-A02F-87E38A3E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artenlambrechts.be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Munzner</a:t>
            </a:r>
            <a:r>
              <a:rPr lang="en-US" dirty="0"/>
              <a:t> textbook</a:t>
            </a:r>
          </a:p>
          <a:p>
            <a:endParaRPr lang="en-US" dirty="0"/>
          </a:p>
          <a:p>
            <a:r>
              <a:rPr lang="en-US" dirty="0"/>
              <a:t>Luminance </a:t>
            </a:r>
            <a:r>
              <a:rPr lang="mr-IN" dirty="0"/>
              <a:t>–</a:t>
            </a:r>
            <a:r>
              <a:rPr lang="en-US" dirty="0"/>
              <a:t> brightness/darkness</a:t>
            </a:r>
          </a:p>
          <a:p>
            <a:r>
              <a:rPr lang="en-US" dirty="0"/>
              <a:t>Saturation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intensity or purity of the color</a:t>
            </a:r>
          </a:p>
          <a:p>
            <a:r>
              <a:rPr lang="en-US" baseline="0" dirty="0"/>
              <a:t>Hue </a:t>
            </a:r>
            <a:r>
              <a:rPr lang="mr-IN" baseline="0" dirty="0"/>
              <a:t>–</a:t>
            </a:r>
            <a:r>
              <a:rPr lang="en-US" baseline="0" dirty="0"/>
              <a:t> the color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link and go to website. Demo sequential, diverging</a:t>
            </a:r>
            <a:r>
              <a:rPr lang="en-US" baseline="0" dirty="0"/>
              <a:t>, qualitative color maps.</a:t>
            </a:r>
          </a:p>
          <a:p>
            <a:endParaRPr lang="en-US" baseline="0" dirty="0"/>
          </a:p>
          <a:p>
            <a:r>
              <a:rPr lang="en-US" baseline="0" dirty="0"/>
              <a:t>Show colorblind safe.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Cmocean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Perceptually uniform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tos.org</a:t>
            </a:r>
            <a:r>
              <a:rPr lang="en-US" dirty="0"/>
              <a:t>/oceanography/assets/docs/29-3_thyng.pdf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92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Maarten Lambrechts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example just uses luminance channel for ordered data</a:t>
            </a:r>
          </a:p>
          <a:p>
            <a:r>
              <a:rPr lang="en-US" baseline="0" dirty="0"/>
              <a:t>Second example selects a single hue and uses luminance channel</a:t>
            </a:r>
          </a:p>
          <a:p>
            <a:r>
              <a:rPr lang="en-US" baseline="0" dirty="0"/>
              <a:t>Third example uses multiple hues and luminance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Krumhardt</a:t>
            </a:r>
            <a:r>
              <a:rPr lang="en-US" dirty="0"/>
              <a:t> et al.</a:t>
            </a:r>
            <a:r>
              <a:rPr lang="en-US" baseline="0" dirty="0"/>
              <a:t> 2017</a:t>
            </a:r>
          </a:p>
          <a:p>
            <a:endParaRPr lang="en-US" baseline="0" dirty="0"/>
          </a:p>
          <a:p>
            <a:r>
              <a:rPr lang="en-US" baseline="0" dirty="0" err="1"/>
              <a:t>Coccolithophore</a:t>
            </a:r>
            <a:r>
              <a:rPr lang="en-US" baseline="0" dirty="0"/>
              <a:t>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b="0" dirty="0"/>
              <a:t>Make</a:t>
            </a:r>
            <a:r>
              <a:rPr lang="en-US" b="0" baseline="0" dirty="0"/>
              <a:t> sure the diverging color map centers around an intelligible critical point.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CBB-10B4-4044-B461-6D262B15C6F6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://colorbrewer2.org/" TargetMode="External"/><Relationship Id="rId7" Type="http://schemas.openxmlformats.org/officeDocument/2006/relationships/hyperlink" Target="https://www.mathworks.com/matlabcentral/fileexchange/45208-colorbrewer-attractive-and-distinctive-colorma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rdocumentation.org/packages/RColorBrewer/versions/1.1-2/topics/RColorBrew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plotlib/cmocea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gka.github.io/palettes" TargetMode="External"/><Relationship Id="rId3" Type="http://schemas.openxmlformats.org/officeDocument/2006/relationships/hyperlink" Target="https://sciviscolor.org/" TargetMode="External"/><Relationship Id="rId7" Type="http://schemas.openxmlformats.org/officeDocument/2006/relationships/hyperlink" Target="http://tristen.ca/hcl-picker" TargetMode="External"/><Relationship Id="rId2" Type="http://schemas.openxmlformats.org/officeDocument/2006/relationships/hyperlink" Target="http://soliton.vm.bytemark.co.uk/pub/cpt-c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or.adobe.com/explore/?filter=most-popular&amp;time=month" TargetMode="External"/><Relationship Id="rId5" Type="http://schemas.openxmlformats.org/officeDocument/2006/relationships/hyperlink" Target="https://colordrop.io/" TargetMode="External"/><Relationship Id="rId4" Type="http://schemas.openxmlformats.org/officeDocument/2006/relationships/hyperlink" Target="https://colorhunt.co/" TargetMode="External"/><Relationship Id="rId9" Type="http://schemas.openxmlformats.org/officeDocument/2006/relationships/hyperlink" Target="https://projects.susielu.com/viz-palet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059" y="1003465"/>
            <a:ext cx="9418320" cy="29064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Effective use of color in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787" y="4059713"/>
            <a:ext cx="9448800" cy="471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Riley X. Brady and Luke Davis</a:t>
            </a:r>
          </a:p>
        </p:txBody>
      </p:sp>
    </p:spTree>
    <p:extLst>
      <p:ext uri="{BB962C8B-B14F-4D97-AF65-F5344CB8AC3E}">
        <p14:creationId xmlns:p14="http://schemas.microsoft.com/office/powerpoint/2010/main" val="95784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268947"/>
            <a:ext cx="3411220" cy="14554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40960" y="2514601"/>
            <a:ext cx="1940560" cy="821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6000" y="4883166"/>
            <a:ext cx="341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Borland and Taylor 2007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6180" y="4869212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9140" y="2504377"/>
            <a:ext cx="262890" cy="657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268947"/>
            <a:ext cx="4711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3813495"/>
            <a:ext cx="7680960" cy="2760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889477" y="502423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Hawkins 2016</a:t>
            </a:r>
          </a:p>
        </p:txBody>
      </p:sp>
    </p:spTree>
    <p:extLst>
      <p:ext uri="{BB962C8B-B14F-4D97-AF65-F5344CB8AC3E}">
        <p14:creationId xmlns:p14="http://schemas.microsoft.com/office/powerpoint/2010/main" val="95448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18" y="3920155"/>
            <a:ext cx="3152481" cy="2753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10473264" y="513089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Stauffer et al</a:t>
            </a:r>
            <a:r>
              <a:rPr lang="en-US" sz="160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59692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200" y="522224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FRIENDS DON’T LET FRIENDS USE JET</a:t>
            </a:r>
          </a:p>
        </p:txBody>
      </p:sp>
    </p:spTree>
    <p:extLst>
      <p:ext uri="{BB962C8B-B14F-4D97-AF65-F5344CB8AC3E}">
        <p14:creationId xmlns:p14="http://schemas.microsoft.com/office/powerpoint/2010/main" val="114282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mindful of color blindness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4425772"/>
            <a:ext cx="4254500" cy="230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7680" y="4056440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colorblindness simulator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Avoid using red and green together in </a:t>
            </a:r>
            <a:r>
              <a:rPr lang="en-US"/>
              <a:t>line plots, choropleths, etc.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70380" y="269062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476500" y="271218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B8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B72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78940" y="505790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385060" y="507946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11600" y="43180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70320" y="2690623"/>
            <a:ext cx="483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As many as 8% of men and 0.5% of women have some form of colorblindness. Think about your audience!</a:t>
            </a:r>
          </a:p>
        </p:txBody>
      </p:sp>
    </p:spTree>
    <p:extLst>
      <p:ext uri="{BB962C8B-B14F-4D97-AF65-F5344CB8AC3E}">
        <p14:creationId xmlns:p14="http://schemas.microsoft.com/office/powerpoint/2010/main" val="10192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should be intuitive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4" y="2635024"/>
            <a:ext cx="3387476" cy="356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8445" y="2265692"/>
            <a:ext cx="33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 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45"/>
          <a:stretch/>
        </p:blipFill>
        <p:spPr>
          <a:xfrm>
            <a:off x="8271982" y="2663467"/>
            <a:ext cx="3601188" cy="3535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4"/>
          <a:stretch/>
        </p:blipFill>
        <p:spPr>
          <a:xfrm>
            <a:off x="4670794" y="2663467"/>
            <a:ext cx="3601188" cy="331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0794" y="5975627"/>
            <a:ext cx="3601188" cy="22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0794" y="2294135"/>
            <a:ext cx="720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precipitation </a:t>
            </a:r>
            <a:r>
              <a:rPr lang="en-US" dirty="0"/>
              <a:t>changes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2234" y="6229925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Pendergrass et al. 2017</a:t>
            </a:r>
          </a:p>
        </p:txBody>
      </p:sp>
    </p:spTree>
    <p:extLst>
      <p:ext uri="{BB962C8B-B14F-4D97-AF65-F5344CB8AC3E}">
        <p14:creationId xmlns:p14="http://schemas.microsoft.com/office/powerpoint/2010/main" val="23984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249" y="764373"/>
            <a:ext cx="9243951" cy="1293028"/>
          </a:xfrm>
        </p:spPr>
        <p:txBody>
          <a:bodyPr/>
          <a:lstStyle/>
          <a:p>
            <a:r>
              <a:rPr lang="en-US" dirty="0"/>
              <a:t>resource: </a:t>
            </a:r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4" name="Content Placeholder 3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54" y="2057401"/>
            <a:ext cx="6844002" cy="4355274"/>
          </a:xfrm>
        </p:spPr>
      </p:pic>
      <p:sp>
        <p:nvSpPr>
          <p:cNvPr id="5" name="TextBox 4"/>
          <p:cNvSpPr txBox="1"/>
          <p:nvPr/>
        </p:nvSpPr>
        <p:spPr>
          <a:xfrm>
            <a:off x="486889" y="2143623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Strings work natively in </a:t>
            </a:r>
            <a:r>
              <a:rPr lang="en-US" sz="1600" i="1" dirty="0" err="1"/>
              <a:t>matplotlib</a:t>
            </a:r>
            <a:r>
              <a:rPr lang="en-US" sz="1600" dirty="0"/>
              <a:t> (use e.g. “</a:t>
            </a:r>
            <a:r>
              <a:rPr lang="en-US" sz="1600" dirty="0" err="1"/>
              <a:t>BuGn_r</a:t>
            </a:r>
            <a:r>
              <a:rPr lang="en-US" sz="1600" dirty="0"/>
              <a:t>” to reverse)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4043548"/>
            <a:ext cx="296883" cy="1425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33849" y="2630384"/>
            <a:ext cx="2244437" cy="1413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" y="1181594"/>
            <a:ext cx="1622631" cy="1622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1" y="3091484"/>
            <a:ext cx="666936" cy="5989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4165" y="3766254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</a:t>
            </a:r>
            <a:r>
              <a:rPr lang="en-US" sz="1600" dirty="0" err="1">
                <a:hlinkClick r:id="rId7"/>
              </a:rPr>
              <a:t>Brewermap</a:t>
            </a:r>
            <a:r>
              <a:rPr lang="en-US" sz="1600" dirty="0">
                <a:hlinkClick r:id="rId7"/>
              </a:rPr>
              <a:t> </a:t>
            </a:r>
            <a:r>
              <a:rPr lang="en-US" sz="1600" dirty="0"/>
              <a:t>package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2" y="4652457"/>
            <a:ext cx="885670" cy="6862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889" y="5498996"/>
            <a:ext cx="361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Download the </a:t>
            </a:r>
            <a:r>
              <a:rPr lang="en-US" sz="1600" dirty="0" err="1">
                <a:hlinkClick r:id="rId9"/>
              </a:rPr>
              <a:t>RColorBrewer</a:t>
            </a:r>
            <a:r>
              <a:rPr lang="en-US" sz="1600" dirty="0">
                <a:hlinkClick r:id="rId9"/>
              </a:rPr>
              <a:t> </a:t>
            </a:r>
            <a:r>
              <a:rPr lang="en-US" sz="1600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1793271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502" y="153244"/>
            <a:ext cx="9243951" cy="1293028"/>
          </a:xfrm>
        </p:spPr>
        <p:txBody>
          <a:bodyPr/>
          <a:lstStyle/>
          <a:p>
            <a:r>
              <a:rPr lang="en-US" dirty="0"/>
              <a:t>resource: </a:t>
            </a:r>
            <a:r>
              <a:rPr lang="en-US" dirty="0" err="1"/>
              <a:t>cmocean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960" y="6070164"/>
            <a:ext cx="6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Available via packages for python, MATLAB, R, GMT, </a:t>
            </a:r>
            <a:r>
              <a:rPr lang="en-US" sz="1600" dirty="0" err="1"/>
              <a:t>Paraview</a:t>
            </a:r>
            <a:r>
              <a:rPr lang="en-US" sz="1600" dirty="0"/>
              <a:t>, </a:t>
            </a:r>
            <a:r>
              <a:rPr lang="mr-IN" sz="1600" dirty="0"/>
              <a:t>…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matplotlib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cmocean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24" y="2716304"/>
            <a:ext cx="2409141" cy="2534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7" y="2615449"/>
            <a:ext cx="3650894" cy="27364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7017" y="1446272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Although designed with the oceanographer in mind, these</a:t>
            </a:r>
          </a:p>
          <a:p>
            <a:r>
              <a:rPr lang="en-US" dirty="0" err="1"/>
              <a:t>colormaps</a:t>
            </a:r>
            <a:r>
              <a:rPr lang="en-US" dirty="0"/>
              <a:t> are useful for all fields. They are perceptually uniform</a:t>
            </a:r>
          </a:p>
          <a:p>
            <a:r>
              <a:rPr lang="en-US" dirty="0"/>
              <a:t>and colorblind friendly.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339" y="1337981"/>
            <a:ext cx="2509826" cy="51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6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color map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28800"/>
            <a:ext cx="11099800" cy="43898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Color maps</a:t>
            </a:r>
          </a:p>
          <a:p>
            <a:r>
              <a:rPr lang="en-US" dirty="0">
                <a:hlinkClick r:id="rId2"/>
              </a:rPr>
              <a:t>http://soliton.vm.bytemark.co.uk/pub/cpt-city/</a:t>
            </a:r>
            <a:endParaRPr lang="en-US" dirty="0"/>
          </a:p>
          <a:p>
            <a:r>
              <a:rPr lang="en-US" dirty="0">
                <a:hlinkClick r:id="rId3"/>
              </a:rPr>
              <a:t>https://sciviscolor.org/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Color palettes</a:t>
            </a:r>
          </a:p>
          <a:p>
            <a:r>
              <a:rPr lang="en-US" dirty="0">
                <a:hlinkClick r:id="rId4"/>
              </a:rPr>
              <a:t>https://colorhunt.co/</a:t>
            </a:r>
            <a:endParaRPr lang="en-US" dirty="0"/>
          </a:p>
          <a:p>
            <a:r>
              <a:rPr lang="en-US" dirty="0">
                <a:hlinkClick r:id="rId5"/>
              </a:rPr>
              <a:t>https://colordrop.io/</a:t>
            </a:r>
            <a:endParaRPr lang="en-US" dirty="0"/>
          </a:p>
          <a:p>
            <a:r>
              <a:rPr lang="en-US" dirty="0">
                <a:hlinkClick r:id="rId6"/>
              </a:rPr>
              <a:t>https://color.adobe.com/explore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your own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http://tristen.ca/hcl-picker</a:t>
            </a:r>
            <a:endParaRPr lang="en-US" dirty="0"/>
          </a:p>
          <a:p>
            <a:r>
              <a:rPr lang="en-US" dirty="0">
                <a:hlinkClick r:id="rId8"/>
              </a:rPr>
              <a:t>http://gka.github.io/palettes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Testing</a:t>
            </a:r>
          </a:p>
          <a:p>
            <a:r>
              <a:rPr lang="en-US" dirty="0">
                <a:hlinkClick r:id="rId9"/>
              </a:rPr>
              <a:t>https://projects.susielu.com/viz-palette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0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04" y="2377440"/>
            <a:ext cx="7384136" cy="3888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 out missing or uncertain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6665" y="6386873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IPCC AR5</a:t>
            </a:r>
          </a:p>
        </p:txBody>
      </p:sp>
    </p:spTree>
    <p:extLst>
      <p:ext uri="{BB962C8B-B14F-4D97-AF65-F5344CB8AC3E}">
        <p14:creationId xmlns:p14="http://schemas.microsoft.com/office/powerpoint/2010/main" val="167182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color channels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9" y="2161799"/>
            <a:ext cx="8553511" cy="3691390"/>
          </a:xfrm>
        </p:spPr>
      </p:pic>
      <p:sp>
        <p:nvSpPr>
          <p:cNvPr id="4" name="TextBox 3"/>
          <p:cNvSpPr txBox="1"/>
          <p:nvPr/>
        </p:nvSpPr>
        <p:spPr>
          <a:xfrm>
            <a:off x="6429695" y="595758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Munzner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25522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range of uncertainty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2115182"/>
            <a:ext cx="4010629" cy="3961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1466" y="6104070"/>
            <a:ext cx="694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Jamie Scott / 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Climate Change Web Portal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49" y="2115182"/>
            <a:ext cx="3340052" cy="1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4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320" y="381324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an anomaly relative to </a:t>
            </a:r>
          </a:p>
          <a:p>
            <a:r>
              <a:rPr lang="en-US" dirty="0"/>
              <a:t>reference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14" y="2163106"/>
            <a:ext cx="7051551" cy="4356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090" y="6519446"/>
            <a:ext cx="694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Maarten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Lambrechts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sequential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790" y="2961320"/>
            <a:ext cx="56831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Sequential color maps are useful for data with some regular interval, e.g., raw temperature or salinity.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have a monotonic increase in luminance and can have hue changes.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unambiguous when printed in black and white.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90530" y="2732397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6470" y="2732396"/>
            <a:ext cx="370389" cy="370389"/>
          </a:xfrm>
          <a:prstGeom prst="rect">
            <a:avLst/>
          </a:prstGeom>
          <a:solidFill>
            <a:srgbClr val="D2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82410" y="2729269"/>
            <a:ext cx="370389" cy="370389"/>
          </a:xfrm>
          <a:prstGeom prst="rect">
            <a:avLst/>
          </a:prstGeom>
          <a:solidFill>
            <a:srgbClr val="A0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28350" y="2729268"/>
            <a:ext cx="370389" cy="370389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74290" y="2729267"/>
            <a:ext cx="370389" cy="37038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90530" y="4022660"/>
            <a:ext cx="370389" cy="370389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36470" y="4022659"/>
            <a:ext cx="370389" cy="370389"/>
          </a:xfrm>
          <a:prstGeom prst="rect">
            <a:avLst/>
          </a:prstGeom>
          <a:solidFill>
            <a:srgbClr val="D2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82410" y="4019532"/>
            <a:ext cx="370389" cy="370389"/>
          </a:xfrm>
          <a:prstGeom prst="rect">
            <a:avLst/>
          </a:prstGeom>
          <a:solidFill>
            <a:srgbClr val="A8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28350" y="4019531"/>
            <a:ext cx="370389" cy="370389"/>
          </a:xfrm>
          <a:prstGeom prst="rect">
            <a:avLst/>
          </a:prstGeom>
          <a:solidFill>
            <a:srgbClr val="80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74290" y="4019530"/>
            <a:ext cx="370389" cy="370389"/>
          </a:xfrm>
          <a:prstGeom prst="rect">
            <a:avLst/>
          </a:prstGeom>
          <a:solidFill>
            <a:srgbClr val="5F2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90530" y="5293459"/>
            <a:ext cx="370389" cy="370389"/>
          </a:xfrm>
          <a:prstGeom prst="rec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6470" y="5293458"/>
            <a:ext cx="370389" cy="370389"/>
          </a:xfrm>
          <a:prstGeom prst="rect">
            <a:avLst/>
          </a:prstGeom>
          <a:solidFill>
            <a:srgbClr val="ABD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82410" y="5290331"/>
            <a:ext cx="370389" cy="370389"/>
          </a:xfrm>
          <a:prstGeom prst="rect">
            <a:avLst/>
          </a:prstGeom>
          <a:solidFill>
            <a:srgbClr val="4AB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8350" y="5290330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74290" y="5290329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21688" y="235993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Grayscale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9574" y="365019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Monochromatic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58301" y="492099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Multi-hue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96877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028" y="764373"/>
            <a:ext cx="8867172" cy="1293028"/>
          </a:xfrm>
        </p:spPr>
        <p:txBody>
          <a:bodyPr/>
          <a:lstStyle/>
          <a:p>
            <a:r>
              <a:rPr lang="en-US" dirty="0"/>
              <a:t>example: sequential color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24" y="2174240"/>
            <a:ext cx="5430976" cy="338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610" y="567839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6" y="1913017"/>
            <a:ext cx="3864424" cy="4828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8932" y="1803401"/>
            <a:ext cx="9144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3069" y="3698622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zlabe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</a:t>
            </a:r>
          </a:p>
        </p:txBody>
      </p:sp>
    </p:spTree>
    <p:extLst>
      <p:ext uri="{BB962C8B-B14F-4D97-AF65-F5344CB8AC3E}">
        <p14:creationId xmlns:p14="http://schemas.microsoft.com/office/powerpoint/2010/main" val="6923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Diverging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5002" y="2729267"/>
            <a:ext cx="56831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Diverging color maps are useful for data with reference to some </a:t>
            </a:r>
            <a:r>
              <a:rPr lang="en-US" b="1" dirty="0"/>
              <a:t>critical value</a:t>
            </a:r>
            <a:r>
              <a:rPr lang="en-US" dirty="0"/>
              <a:t>, e.g., anomalies from some climatology.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be composed of two sequential color maps, but with mirrored luminance values.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ambiguous when printed in black and white. This can be avoided by overlaying solid and dashed contour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057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9DC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6A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D10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0370" y="4207326"/>
            <a:ext cx="370389" cy="370389"/>
          </a:xfrm>
          <a:prstGeom prst="rect">
            <a:avLst/>
          </a:prstGeom>
          <a:solidFill>
            <a:srgbClr val="00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26310" y="4207325"/>
            <a:ext cx="370389" cy="370389"/>
          </a:xfrm>
          <a:prstGeom prst="rect">
            <a:avLst/>
          </a:prstGeom>
          <a:solidFill>
            <a:srgbClr val="8B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72250" y="4204198"/>
            <a:ext cx="370389" cy="370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18190" y="4204197"/>
            <a:ext cx="370389" cy="370389"/>
          </a:xfrm>
          <a:prstGeom prst="rect">
            <a:avLst/>
          </a:prstGeom>
          <a:solidFill>
            <a:srgbClr val="E3C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64130" y="4204196"/>
            <a:ext cx="370389" cy="370389"/>
          </a:xfrm>
          <a:prstGeom prst="rect">
            <a:avLst/>
          </a:prstGeom>
          <a:solidFill>
            <a:srgbClr val="AF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318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B4E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FEB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DC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11528" y="254460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to 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35793" y="3831735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Blue-green to Brown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1100" y="50478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12281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969378"/>
            <a:ext cx="10815320" cy="1293028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en-US"/>
              <a:t>: good Diverging </a:t>
            </a:r>
            <a:r>
              <a:rPr lang="en-US" dirty="0"/>
              <a:t>color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8" y="2529840"/>
            <a:ext cx="5566611" cy="352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208" y="2160508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Differing contours for </a:t>
            </a:r>
            <a:r>
              <a:rPr lang="en-US" sz="1600"/>
              <a:t>grayscale readability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4421" y="6086138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Sarmiento and Gruber 2006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9" y="2529840"/>
            <a:ext cx="5686644" cy="3525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7439" y="2191286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Combination of diverging and sequential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7439" y="6079252"/>
            <a:ext cx="568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rileyxbrady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 (from E3SM model run)</a:t>
            </a:r>
          </a:p>
        </p:txBody>
      </p:sp>
    </p:spTree>
    <p:extLst>
      <p:ext uri="{BB962C8B-B14F-4D97-AF65-F5344CB8AC3E}">
        <p14:creationId xmlns:p14="http://schemas.microsoft.com/office/powerpoint/2010/main" val="152300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32" y="764373"/>
            <a:ext cx="9765469" cy="1293028"/>
          </a:xfrm>
        </p:spPr>
        <p:txBody>
          <a:bodyPr/>
          <a:lstStyle/>
          <a:p>
            <a:r>
              <a:rPr lang="en-US" dirty="0"/>
              <a:t>Theory: Qualitative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3546" y="3625436"/>
            <a:ext cx="5683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Qualitative color maps are useful for data with distinct categories (e.g., political parties, species) and are generally distinguished by different hues of equal luminance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8AD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C6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EC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407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22316" y="4228731"/>
            <a:ext cx="370389" cy="370389"/>
          </a:xfrm>
          <a:prstGeom prst="rect">
            <a:avLst/>
          </a:prstGeom>
          <a:solidFill>
            <a:srgbClr val="B0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68256" y="4228730"/>
            <a:ext cx="370389" cy="370389"/>
          </a:xfrm>
          <a:prstGeom prst="rect">
            <a:avLst/>
          </a:prstGeom>
          <a:solidFill>
            <a:srgbClr val="228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14196" y="4225603"/>
            <a:ext cx="370389" cy="370389"/>
          </a:xfrm>
          <a:prstGeom prst="rect">
            <a:avLst/>
          </a:prstGeom>
          <a:solidFill>
            <a:srgbClr val="BBE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60136" y="4225602"/>
            <a:ext cx="370389" cy="370389"/>
          </a:xfrm>
          <a:prstGeom prst="rect">
            <a:avLst/>
          </a:prstGeom>
          <a:solidFill>
            <a:srgbClr val="3A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06076" y="4225601"/>
            <a:ext cx="370389" cy="370389"/>
          </a:xfrm>
          <a:prstGeom prst="rect">
            <a:avLst/>
          </a:prstGeom>
          <a:solidFill>
            <a:srgbClr val="FCA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E8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3F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57B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A2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80370" y="2544601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Accent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80370" y="3831735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Paired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80371" y="5047884"/>
            <a:ext cx="255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Set1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152016" y="4225601"/>
            <a:ext cx="370389" cy="370389"/>
          </a:xfrm>
          <a:prstGeom prst="rect">
            <a:avLst/>
          </a:prstGeom>
          <a:solidFill>
            <a:srgbClr val="E7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qualitative color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92" y="2479039"/>
            <a:ext cx="7982047" cy="3228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4438" y="6099634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26343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qualitative color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2810" y="6099634"/>
            <a:ext cx="772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Berliner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Morgenpost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0" y="1809843"/>
            <a:ext cx="7726310" cy="41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89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548</TotalTime>
  <Words>1109</Words>
  <Application>Microsoft Macintosh PowerPoint</Application>
  <PresentationFormat>Widescreen</PresentationFormat>
  <Paragraphs>172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Mangal</vt:lpstr>
      <vt:lpstr>Vapor Trail</vt:lpstr>
      <vt:lpstr>Effective use of color in Scientific Visualization</vt:lpstr>
      <vt:lpstr>Theory: color channels</vt:lpstr>
      <vt:lpstr>Theory: sequential color maps</vt:lpstr>
      <vt:lpstr>example: sequential color map</vt:lpstr>
      <vt:lpstr>Theory: Diverging color maps</vt:lpstr>
      <vt:lpstr>example: good Diverging color map</vt:lpstr>
      <vt:lpstr>Theory: Qualitative color maps</vt:lpstr>
      <vt:lpstr>example: qualitative color map</vt:lpstr>
      <vt:lpstr>example: qualitative color map</vt:lpstr>
      <vt:lpstr>Aside: avoid the rainbow</vt:lpstr>
      <vt:lpstr>Aside: avoid the rainbow</vt:lpstr>
      <vt:lpstr>Aside: avoid the rainbow</vt:lpstr>
      <vt:lpstr>Aside: avoid the rainbow</vt:lpstr>
      <vt:lpstr>Be mindful of color blindness</vt:lpstr>
      <vt:lpstr>Colors should be intuitive</vt:lpstr>
      <vt:lpstr>resource: colorbrewer</vt:lpstr>
      <vt:lpstr>resource: cmocean</vt:lpstr>
      <vt:lpstr>More color map 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Brady</dc:creator>
  <cp:lastModifiedBy>Riley Brady</cp:lastModifiedBy>
  <cp:revision>183</cp:revision>
  <dcterms:created xsi:type="dcterms:W3CDTF">2018-09-21T20:17:46Z</dcterms:created>
  <dcterms:modified xsi:type="dcterms:W3CDTF">2019-10-21T01:01:49Z</dcterms:modified>
</cp:coreProperties>
</file>